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5"/>
  </p:sldMasterIdLst>
  <p:notesMasterIdLst>
    <p:notesMasterId r:id="rId30"/>
  </p:notesMasterIdLst>
  <p:handoutMasterIdLst>
    <p:handoutMasterId r:id="rId31"/>
  </p:handoutMasterIdLst>
  <p:sldIdLst>
    <p:sldId id="263" r:id="rId6"/>
    <p:sldId id="270" r:id="rId7"/>
    <p:sldId id="273" r:id="rId8"/>
    <p:sldId id="268" r:id="rId9"/>
    <p:sldId id="445" r:id="rId10"/>
    <p:sldId id="450" r:id="rId11"/>
    <p:sldId id="460" r:id="rId12"/>
    <p:sldId id="446" r:id="rId13"/>
    <p:sldId id="461" r:id="rId14"/>
    <p:sldId id="447" r:id="rId15"/>
    <p:sldId id="448" r:id="rId16"/>
    <p:sldId id="462" r:id="rId17"/>
    <p:sldId id="463" r:id="rId18"/>
    <p:sldId id="449" r:id="rId19"/>
    <p:sldId id="451" r:id="rId20"/>
    <p:sldId id="455" r:id="rId21"/>
    <p:sldId id="452" r:id="rId22"/>
    <p:sldId id="456" r:id="rId23"/>
    <p:sldId id="457" r:id="rId24"/>
    <p:sldId id="458" r:id="rId25"/>
    <p:sldId id="459" r:id="rId26"/>
    <p:sldId id="454" r:id="rId27"/>
    <p:sldId id="390" r:id="rId28"/>
    <p:sldId id="264" r:id="rId29"/>
  </p:sldIdLst>
  <p:sldSz cx="12192000" cy="6858000"/>
  <p:notesSz cx="6858000" cy="9144000"/>
  <p:embeddedFontLst>
    <p:embeddedFont>
      <p:font typeface="Open Sans Light" panose="020B0604020202020204" charset="0"/>
      <p:regular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4141"/>
    <a:srgbClr val="D84D49"/>
    <a:srgbClr val="F1E03F"/>
    <a:srgbClr val="E8D148"/>
    <a:srgbClr val="F4EA28"/>
    <a:srgbClr val="F3F3F3"/>
    <a:srgbClr val="FFA3A3"/>
    <a:srgbClr val="CC4542"/>
    <a:srgbClr val="3399FF"/>
    <a:srgbClr val="A9A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7" autoAdjust="0"/>
    <p:restoredTop sz="71263" autoAdjust="0"/>
  </p:normalViewPr>
  <p:slideViewPr>
    <p:cSldViewPr snapToGrid="0">
      <p:cViewPr varScale="1">
        <p:scale>
          <a:sx n="62" d="100"/>
          <a:sy n="62" d="100"/>
        </p:scale>
        <p:origin x="1296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27/11/2015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on slide title 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8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 wish I had been given this talk </a:t>
            </a:r>
          </a:p>
          <a:p>
            <a:r>
              <a:rPr lang="en-AU" baseline="0" dirty="0" smtClean="0"/>
              <a:t>	</a:t>
            </a:r>
          </a:p>
          <a:p>
            <a:endParaRPr lang="en-AU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4787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Spend the most of my time building ng</a:t>
            </a:r>
            <a:r>
              <a:rPr lang="en-AU" baseline="0" dirty="0" smtClean="0"/>
              <a:t> and </a:t>
            </a:r>
            <a:r>
              <a:rPr lang="en-AU" baseline="0" dirty="0" err="1" smtClean="0"/>
              <a:t>ts</a:t>
            </a:r>
            <a:endParaRPr lang="en-AU" dirty="0" smtClean="0"/>
          </a:p>
          <a:p>
            <a:r>
              <a:rPr lang="en-AU" dirty="0" smtClean="0"/>
              <a:t>This</a:t>
            </a:r>
            <a:r>
              <a:rPr lang="en-AU" baseline="0" dirty="0" smtClean="0"/>
              <a:t> is actually me in Jervis Bay south of Sydney</a:t>
            </a:r>
            <a:endParaRPr lang="en-AU" dirty="0" smtClean="0"/>
          </a:p>
          <a:p>
            <a:r>
              <a:rPr lang="en-AU" dirty="0" smtClean="0"/>
              <a:t>Follow me on twitter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944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Approx. 45min for</a:t>
            </a:r>
            <a:r>
              <a:rPr lang="en-AU" baseline="0" dirty="0" smtClean="0"/>
              <a:t> the 10 </a:t>
            </a:r>
            <a:r>
              <a:rPr lang="en-AU" baseline="0" dirty="0" err="1" smtClean="0"/>
              <a:t>qu</a:t>
            </a:r>
            <a:r>
              <a:rPr lang="en-AU" baseline="0" dirty="0" smtClean="0"/>
              <a:t> and the 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764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471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{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smtClean="0">
                <a:latin typeface="Consolas" panose="020B0609020204030204" pitchFamily="49" charset="0"/>
              </a:rPr>
              <a:t>path</a:t>
            </a:r>
            <a:r>
              <a:rPr lang="en-AU" sz="12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1200" b="1" dirty="0" smtClean="0">
                <a:solidFill>
                  <a:srgbClr val="00C4C4"/>
                </a:solidFill>
                <a:latin typeface="Consolas" panose="020B0609020204030204" pitchFamily="49" charset="0"/>
              </a:rPr>
              <a:t>/album/:id</a:t>
            </a:r>
            <a:r>
              <a:rPr lang="en-AU" sz="12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12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smtClean="0">
                <a:latin typeface="Consolas" panose="020B0609020204030204" pitchFamily="49" charset="0"/>
              </a:rPr>
              <a:t>component</a:t>
            </a:r>
            <a:r>
              <a:rPr lang="en-AU" sz="12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err="1" smtClean="0">
                <a:latin typeface="Consolas" panose="020B0609020204030204" pitchFamily="49" charset="0"/>
              </a:rPr>
              <a:t>AlbumComponent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}</a:t>
            </a:r>
            <a:r>
              <a:rPr lang="en-AU" sz="12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1390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{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smtClean="0">
                <a:latin typeface="Consolas" panose="020B0609020204030204" pitchFamily="49" charset="0"/>
              </a:rPr>
              <a:t>path</a:t>
            </a:r>
            <a:r>
              <a:rPr lang="en-AU" sz="12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1200" b="1" dirty="0" smtClean="0">
                <a:solidFill>
                  <a:srgbClr val="00C4C4"/>
                </a:solidFill>
                <a:latin typeface="Consolas" panose="020B0609020204030204" pitchFamily="49" charset="0"/>
              </a:rPr>
              <a:t>/album/:id</a:t>
            </a:r>
            <a:r>
              <a:rPr lang="en-AU" sz="12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12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smtClean="0">
                <a:latin typeface="Consolas" panose="020B0609020204030204" pitchFamily="49" charset="0"/>
              </a:rPr>
              <a:t>component</a:t>
            </a:r>
            <a:r>
              <a:rPr lang="en-AU" sz="12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err="1" smtClean="0">
                <a:latin typeface="Consolas" panose="020B0609020204030204" pitchFamily="49" charset="0"/>
              </a:rPr>
              <a:t>AlbumComponent</a:t>
            </a:r>
            <a:r>
              <a:rPr lang="en-AU" sz="12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12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}</a:t>
            </a:r>
            <a:r>
              <a:rPr lang="en-AU" sz="12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5524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863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NOTE agenda same as finish</a:t>
            </a:r>
          </a:p>
          <a:p>
            <a:endParaRPr lang="en-AU" dirty="0" smtClean="0"/>
          </a:p>
          <a:p>
            <a:r>
              <a:rPr lang="en-AU" dirty="0" smtClean="0"/>
              <a:t>Approx. 45min for</a:t>
            </a:r>
            <a:r>
              <a:rPr lang="en-AU" baseline="0" dirty="0" smtClean="0"/>
              <a:t> the 10 </a:t>
            </a:r>
            <a:r>
              <a:rPr lang="en-AU" baseline="0" dirty="0" err="1" smtClean="0"/>
              <a:t>qu</a:t>
            </a:r>
            <a:r>
              <a:rPr lang="en-AU" baseline="0" dirty="0" smtClean="0"/>
              <a:t> and the Q&amp;A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727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42146"/>
            <a:ext cx="7708034" cy="37932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6" name="Footer Placeholder 8"/>
          <p:cNvSpPr txBox="1">
            <a:spLocks/>
          </p:cNvSpPr>
          <p:nvPr userDrawn="1"/>
        </p:nvSpPr>
        <p:spPr>
          <a:xfrm>
            <a:off x="904875" y="6494546"/>
            <a:ext cx="7708034" cy="3793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Join the Conversation #DevSuperPowers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 txBox="1">
            <a:spLocks/>
          </p:cNvSpPr>
          <p:nvPr userDrawn="1"/>
        </p:nvSpPr>
        <p:spPr>
          <a:xfrm>
            <a:off x="886829" y="6379441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7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Join the Conversation #DevSuperPowersLive @DuncHunter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 smtClean="0"/>
          </a:p>
          <a:p>
            <a:pPr algn="ctr"/>
            <a:r>
              <a:rPr lang="en-AU" sz="2400" dirty="0" smtClean="0"/>
              <a:t>Enterprise Software Development</a:t>
            </a:r>
            <a:endParaRPr lang="en-AU" sz="1800" dirty="0"/>
          </a:p>
          <a:p>
            <a:pPr algn="ctr"/>
            <a:endParaRPr lang="en-AU" sz="1800" dirty="0" smtClean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DevSuperPowers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r="9572" b="-4408"/>
          <a:stretch/>
        </p:blipFill>
        <p:spPr>
          <a:xfrm>
            <a:off x="0" y="54816"/>
            <a:ext cx="12196120" cy="7025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08422" y="580768"/>
            <a:ext cx="8081319" cy="6140707"/>
          </a:xfrm>
          <a:prstGeom prst="rect">
            <a:avLst/>
          </a:prstGeom>
          <a:solidFill>
            <a:srgbClr val="D84D4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4015946" y="2069757"/>
            <a:ext cx="5461686" cy="10997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AU" sz="2800" b="1" dirty="0" smtClean="0"/>
              <a:t>&lt;</a:t>
            </a:r>
            <a:r>
              <a:rPr lang="en-AU" sz="2800" b="1" dirty="0"/>
              <a:t>router-outlet</a:t>
            </a:r>
            <a:r>
              <a:rPr lang="en-AU" sz="2800" b="1" dirty="0" smtClean="0"/>
              <a:t>&gt;&lt;/router-outlet&gt;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28429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r="9572" b="-4408"/>
          <a:stretch/>
        </p:blipFill>
        <p:spPr>
          <a:xfrm>
            <a:off x="0" y="54816"/>
            <a:ext cx="12196120" cy="70256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08422" y="580768"/>
            <a:ext cx="8081319" cy="6140707"/>
          </a:xfrm>
          <a:prstGeom prst="rect">
            <a:avLst/>
          </a:prstGeom>
          <a:solidFill>
            <a:srgbClr val="D84D4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664676" y="580768"/>
            <a:ext cx="5925065" cy="61407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4896365" y="2913209"/>
            <a:ext cx="5461686" cy="10997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AU" sz="2800" b="1" dirty="0" smtClean="0"/>
              <a:t>&lt;</a:t>
            </a:r>
            <a:r>
              <a:rPr lang="en-AU" sz="2800" b="1" dirty="0"/>
              <a:t>router-outlet</a:t>
            </a:r>
            <a:r>
              <a:rPr lang="en-AU" sz="2800" b="1" dirty="0" smtClean="0"/>
              <a:t>&gt;&lt;/router-outlet&gt;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139080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" y="1086971"/>
            <a:ext cx="12187537" cy="45751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2940" y="4232192"/>
            <a:ext cx="3496962" cy="216250"/>
          </a:xfrm>
          <a:prstGeom prst="rect">
            <a:avLst/>
          </a:prstGeom>
          <a:noFill/>
          <a:ln w="19050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9902" y="4348471"/>
            <a:ext cx="4812957" cy="794198"/>
          </a:xfrm>
          <a:prstGeom prst="straightConnector1">
            <a:avLst/>
          </a:prstGeom>
          <a:ln w="28575">
            <a:solidFill>
              <a:srgbClr val="CC41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1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805"/>
            <a:ext cx="12192000" cy="488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2617" y="4082796"/>
            <a:ext cx="6444048" cy="581879"/>
          </a:xfrm>
          <a:prstGeom prst="rect">
            <a:avLst/>
          </a:prstGeom>
          <a:noFill/>
          <a:ln w="19050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296665" y="4399005"/>
            <a:ext cx="2804984" cy="599303"/>
          </a:xfrm>
          <a:prstGeom prst="straightConnector1">
            <a:avLst/>
          </a:prstGeom>
          <a:ln w="28575">
            <a:solidFill>
              <a:srgbClr val="CC41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7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r="9572" b="-4408"/>
          <a:stretch/>
        </p:blipFill>
        <p:spPr>
          <a:xfrm>
            <a:off x="-139432" y="54816"/>
            <a:ext cx="12335552" cy="71059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29250" y="580768"/>
            <a:ext cx="8260492" cy="6277232"/>
          </a:xfrm>
          <a:prstGeom prst="rect">
            <a:avLst/>
          </a:prstGeom>
          <a:solidFill>
            <a:srgbClr val="D84D49">
              <a:alpha val="50000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664676" y="580768"/>
            <a:ext cx="5925065" cy="6277232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252" y="4151870"/>
            <a:ext cx="4507522" cy="272697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35251" y="4151870"/>
            <a:ext cx="4562013" cy="270613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7912829" y="5085270"/>
            <a:ext cx="3672876" cy="8181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AU" b="1" dirty="0" smtClean="0"/>
              <a:t>&lt;router-outlet name=“cart”&gt;</a:t>
            </a:r>
          </a:p>
          <a:p>
            <a:r>
              <a:rPr lang="en-AU" b="1" dirty="0" smtClean="0"/>
              <a:t>&lt;/router-outlet&gt;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081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r="9572" b="-4408"/>
          <a:stretch/>
        </p:blipFill>
        <p:spPr>
          <a:xfrm>
            <a:off x="0" y="43246"/>
            <a:ext cx="12335552" cy="71059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29250" y="580768"/>
            <a:ext cx="8260492" cy="6277232"/>
          </a:xfrm>
          <a:prstGeom prst="rect">
            <a:avLst/>
          </a:prstGeom>
          <a:solidFill>
            <a:srgbClr val="D84D49">
              <a:alpha val="50000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664676" y="580768"/>
            <a:ext cx="5925065" cy="6277232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252" y="4151870"/>
            <a:ext cx="4507522" cy="272697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35251" y="4151870"/>
            <a:ext cx="4562013" cy="270613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7912829" y="5085270"/>
            <a:ext cx="3672876" cy="8181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AU" sz="4000" b="1" dirty="0" smtClean="0"/>
              <a:t>AUX</a:t>
            </a:r>
            <a:endParaRPr lang="en-A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65326" y="2970205"/>
            <a:ext cx="1912852" cy="8181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AU" sz="4000" b="1" dirty="0" smtClean="0"/>
              <a:t>Parent</a:t>
            </a:r>
            <a:endParaRPr lang="en-AU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06218" y="2970204"/>
            <a:ext cx="1912852" cy="8181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AU" sz="4000" b="1" dirty="0" smtClean="0"/>
              <a:t>Child</a:t>
            </a:r>
            <a:endParaRPr lang="en-AU" b="1" dirty="0"/>
          </a:p>
        </p:txBody>
      </p:sp>
      <p:sp>
        <p:nvSpPr>
          <p:cNvPr id="5" name="Rectangle 4"/>
          <p:cNvSpPr/>
          <p:nvPr/>
        </p:nvSpPr>
        <p:spPr>
          <a:xfrm>
            <a:off x="5974011" y="324433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1701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Routing Basics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52902" y="1414850"/>
            <a:ext cx="10600898" cy="4941499"/>
          </a:xfrm>
        </p:spPr>
        <p:txBody>
          <a:bodyPr>
            <a:normAutofit fontScale="77500" lnSpcReduction="20000"/>
          </a:bodyPr>
          <a:lstStyle/>
          <a:p>
            <a:r>
              <a:rPr lang="en-AU" sz="2800" b="1" dirty="0" smtClean="0">
                <a:latin typeface="Consolas" panose="020B0609020204030204" pitchFamily="49" charset="0"/>
              </a:rPr>
              <a:t>@Component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(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… 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)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/>
            </a:r>
            <a:b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</a:br>
            <a:r>
              <a:rPr lang="en-AU" sz="2800" b="1" dirty="0" smtClean="0">
                <a:latin typeface="Consolas" panose="020B0609020204030204" pitchFamily="49" charset="0"/>
              </a:rPr>
              <a:t>@</a:t>
            </a:r>
            <a:r>
              <a:rPr lang="en-AU" sz="2800" b="1" dirty="0" err="1" smtClean="0">
                <a:latin typeface="Consolas" panose="020B0609020204030204" pitchFamily="49" charset="0"/>
              </a:rPr>
              <a:t>RouteConfig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([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/>
            </a:r>
            <a:b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</a:b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 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{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latin typeface="Consolas" panose="020B0609020204030204" pitchFamily="49" charset="0"/>
              </a:rPr>
              <a:t>path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800" b="1" dirty="0" smtClean="0">
                <a:solidFill>
                  <a:srgbClr val="00C4C4"/>
                </a:solidFill>
                <a:latin typeface="Consolas" panose="020B0609020204030204" pitchFamily="49" charset="0"/>
              </a:rPr>
              <a:t>/</a:t>
            </a:r>
            <a:r>
              <a:rPr lang="en-AU" sz="28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err="1" smtClean="0">
                <a:latin typeface="Consolas" panose="020B0609020204030204" pitchFamily="49" charset="0"/>
              </a:rPr>
              <a:t>component</a:t>
            </a:r>
            <a:r>
              <a:rPr lang="en-AU" sz="2800" b="1" dirty="0" err="1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800" b="1" dirty="0" err="1" smtClean="0">
                <a:latin typeface="Consolas" panose="020B0609020204030204" pitchFamily="49" charset="0"/>
              </a:rPr>
              <a:t>DashBoardComponent</a:t>
            </a:r>
            <a:r>
              <a:rPr lang="en-AU" sz="2800" b="1" dirty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2800" b="1" dirty="0" smtClean="0">
                <a:latin typeface="Consolas" panose="020B0609020204030204" pitchFamily="49" charset="0"/>
              </a:rPr>
              <a:t> as: Dashboard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}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endParaRPr lang="en-AU" sz="2800" b="1" dirty="0" smtClean="0">
              <a:solidFill>
                <a:srgbClr val="D1D1D1"/>
              </a:solidFill>
              <a:latin typeface="Consolas" panose="020B0609020204030204" pitchFamily="49" charset="0"/>
            </a:endParaRPr>
          </a:p>
          <a:p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{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latin typeface="Consolas" panose="020B0609020204030204" pitchFamily="49" charset="0"/>
              </a:rPr>
              <a:t>path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800" b="1" dirty="0" smtClean="0">
                <a:solidFill>
                  <a:srgbClr val="00C4C4"/>
                </a:solidFill>
                <a:latin typeface="Consolas" panose="020B0609020204030204" pitchFamily="49" charset="0"/>
              </a:rPr>
              <a:t>/album/:id</a:t>
            </a:r>
            <a:r>
              <a:rPr lang="en-AU" sz="28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latin typeface="Consolas" panose="020B0609020204030204" pitchFamily="49" charset="0"/>
              </a:rPr>
              <a:t>component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err="1" smtClean="0">
                <a:latin typeface="Consolas" panose="020B0609020204030204" pitchFamily="49" charset="0"/>
              </a:rPr>
              <a:t>AlbumComponent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 ,</a:t>
            </a:r>
            <a:r>
              <a:rPr lang="en-AU" sz="2800" b="1" dirty="0" smtClean="0">
                <a:latin typeface="Consolas" panose="020B0609020204030204" pitchFamily="49" charset="0"/>
              </a:rPr>
              <a:t> as: Album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}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{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latin typeface="Consolas" panose="020B0609020204030204" pitchFamily="49" charset="0"/>
              </a:rPr>
              <a:t>path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800" b="1" dirty="0" smtClean="0">
                <a:solidFill>
                  <a:srgbClr val="00C4C4"/>
                </a:solidFill>
                <a:latin typeface="Consolas" panose="020B0609020204030204" pitchFamily="49" charset="0"/>
              </a:rPr>
              <a:t>/genres/...</a:t>
            </a:r>
            <a:r>
              <a:rPr lang="en-AU" sz="28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latin typeface="Consolas" panose="020B0609020204030204" pitchFamily="49" charset="0"/>
              </a:rPr>
              <a:t>component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err="1" smtClean="0">
                <a:latin typeface="Consolas" panose="020B0609020204030204" pitchFamily="49" charset="0"/>
              </a:rPr>
              <a:t>GenresComponent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 ,</a:t>
            </a:r>
            <a:r>
              <a:rPr lang="en-AU" sz="2800" b="1" dirty="0" smtClean="0">
                <a:latin typeface="Consolas" panose="020B0609020204030204" pitchFamily="49" charset="0"/>
              </a:rPr>
              <a:t> as: Genres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}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 {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latin typeface="Consolas" panose="020B0609020204030204" pitchFamily="49" charset="0"/>
              </a:rPr>
              <a:t>aux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800" b="1" dirty="0" smtClean="0">
                <a:solidFill>
                  <a:srgbClr val="00C4C4"/>
                </a:solidFill>
                <a:latin typeface="Consolas" panose="020B0609020204030204" pitchFamily="49" charset="0"/>
              </a:rPr>
              <a:t>/genre</a:t>
            </a:r>
            <a:r>
              <a:rPr lang="en-AU" sz="28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latin typeface="Consolas" panose="020B0609020204030204" pitchFamily="49" charset="0"/>
              </a:rPr>
              <a:t>component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err="1" smtClean="0">
                <a:latin typeface="Consolas" panose="020B0609020204030204" pitchFamily="49" charset="0"/>
              </a:rPr>
              <a:t>GenreComponent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 ,</a:t>
            </a:r>
            <a:r>
              <a:rPr lang="en-AU" sz="2800" b="1" dirty="0" smtClean="0">
                <a:latin typeface="Consolas" panose="020B0609020204030204" pitchFamily="49" charset="0"/>
              </a:rPr>
              <a:t> as: Genre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}</a:t>
            </a: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/>
            </a:r>
            <a:b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</a:br>
            <a:r>
              <a:rPr lang="en-AU" sz="28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])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/>
            </a:r>
            <a:b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</a:br>
            <a:r>
              <a:rPr lang="en-AU" sz="2800" b="1" dirty="0" smtClean="0">
                <a:solidFill>
                  <a:srgbClr val="E66170"/>
                </a:solidFill>
                <a:latin typeface="Consolas" panose="020B0609020204030204" pitchFamily="49" charset="0"/>
              </a:rPr>
              <a:t>class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err="1" smtClean="0">
                <a:latin typeface="Consolas" panose="020B0609020204030204" pitchFamily="49" charset="0"/>
              </a:rPr>
              <a:t>AppComponent</a:t>
            </a:r>
            <a:r>
              <a:rPr lang="en-AU" sz="28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8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{}</a:t>
            </a:r>
            <a:endParaRPr lang="en-AU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2902" y="3404286"/>
            <a:ext cx="10600898" cy="630195"/>
          </a:xfrm>
          <a:prstGeom prst="rect">
            <a:avLst/>
          </a:prstGeom>
          <a:noFill/>
          <a:ln w="38100">
            <a:solidFill>
              <a:srgbClr val="CC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752902" y="2345727"/>
            <a:ext cx="10639690" cy="630195"/>
          </a:xfrm>
          <a:prstGeom prst="rect">
            <a:avLst/>
          </a:prstGeom>
          <a:noFill/>
          <a:ln w="38100">
            <a:solidFill>
              <a:srgbClr val="CC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752902" y="2850033"/>
            <a:ext cx="10600898" cy="630195"/>
          </a:xfrm>
          <a:prstGeom prst="rect">
            <a:avLst/>
          </a:prstGeom>
          <a:noFill/>
          <a:ln w="38100">
            <a:solidFill>
              <a:srgbClr val="CC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20293" y="3906799"/>
            <a:ext cx="10639690" cy="630195"/>
          </a:xfrm>
          <a:prstGeom prst="rect">
            <a:avLst/>
          </a:prstGeom>
          <a:noFill/>
          <a:ln w="38100">
            <a:solidFill>
              <a:srgbClr val="CC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82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Links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157" y="1689100"/>
            <a:ext cx="10740941" cy="4557241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/>
          </a:bodyPr>
          <a:lstStyle/>
          <a:p>
            <a:pPr>
              <a:spcAft>
                <a:spcPts val="1600"/>
              </a:spcAft>
            </a:pP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&lt;a [router-link]="[ '</a:t>
            </a:r>
            <a:r>
              <a:rPr lang="en-US" sz="3200" dirty="0">
                <a:solidFill>
                  <a:srgbClr val="FFD966"/>
                </a:solidFill>
                <a:latin typeface="Consolas" panose="020B0609020204030204" pitchFamily="49" charset="0"/>
              </a:rPr>
              <a:t>/</a:t>
            </a:r>
            <a:r>
              <a:rPr lang="en-US" sz="3200" dirty="0">
                <a:solidFill>
                  <a:srgbClr val="E06666"/>
                </a:solidFill>
                <a:latin typeface="Consolas" panose="020B0609020204030204" pitchFamily="49" charset="0"/>
              </a:rPr>
              <a:t>Index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' ]"&gt;home&lt;/a&gt;</a:t>
            </a:r>
            <a:endParaRPr lang="en-US" sz="3200" dirty="0"/>
          </a:p>
          <a:p>
            <a:pPr>
              <a:spcAft>
                <a:spcPts val="1600"/>
              </a:spcAft>
            </a:pP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>
                <a:solidFill>
                  <a:srgbClr val="FFD966"/>
                </a:solidFill>
                <a:latin typeface="Consolas" panose="020B0609020204030204" pitchFamily="49" charset="0"/>
              </a:rPr>
              <a:t>AppCmp's</a:t>
            </a:r>
            <a:r>
              <a:rPr lang="en-US" sz="3200" dirty="0">
                <a:solidFill>
                  <a:srgbClr val="FFD966"/>
                </a:solidFill>
                <a:latin typeface="Consolas" panose="020B0609020204030204" pitchFamily="49" charset="0"/>
              </a:rPr>
              <a:t> @</a:t>
            </a:r>
            <a:r>
              <a:rPr lang="en-US" sz="3200" dirty="0" err="1">
                <a:solidFill>
                  <a:srgbClr val="FFD966"/>
                </a:solidFill>
                <a:latin typeface="Consolas" panose="020B0609020204030204" pitchFamily="49" charset="0"/>
              </a:rPr>
              <a:t>RouteConfig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 { path: </a:t>
            </a:r>
            <a:r>
              <a:rPr lang="en-US" sz="3200" dirty="0">
                <a:solidFill>
                  <a:srgbClr val="6D9EEB"/>
                </a:solidFill>
                <a:latin typeface="Consolas" panose="020B0609020204030204" pitchFamily="49" charset="0"/>
              </a:rPr>
              <a:t>'/'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, component: </a:t>
            </a:r>
            <a:r>
              <a:rPr lang="en-US" sz="3200" dirty="0" err="1">
                <a:solidFill>
                  <a:srgbClr val="CCCCCC"/>
                </a:solidFill>
                <a:latin typeface="Consolas" panose="020B0609020204030204" pitchFamily="49" charset="0"/>
              </a:rPr>
              <a:t>HomeCmp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, as: </a:t>
            </a:r>
            <a:r>
              <a:rPr lang="en-US" sz="3200" dirty="0">
                <a:solidFill>
                  <a:srgbClr val="E06666"/>
                </a:solidFill>
                <a:latin typeface="Consolas" panose="020B0609020204030204" pitchFamily="49" charset="0"/>
              </a:rPr>
              <a:t>'Index'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 }</a:t>
            </a:r>
            <a:endParaRPr lang="en-US" sz="3200" dirty="0"/>
          </a:p>
          <a:p>
            <a:pPr>
              <a:spcAft>
                <a:spcPts val="1600"/>
              </a:spcAft>
            </a:pP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&lt;a </a:t>
            </a:r>
            <a:r>
              <a:rPr lang="en-US" sz="3200" dirty="0" err="1">
                <a:solidFill>
                  <a:srgbClr val="CCCCCC"/>
                </a:solidFill>
                <a:latin typeface="Consolas" panose="020B0609020204030204" pitchFamily="49" charset="0"/>
              </a:rPr>
              <a:t>href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sz="3200" dirty="0">
                <a:solidFill>
                  <a:srgbClr val="6D9EEB"/>
                </a:solidFill>
                <a:latin typeface="Consolas" panose="020B0609020204030204" pitchFamily="49" charset="0"/>
              </a:rPr>
              <a:t>"/"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&gt;home&lt;/a</a:t>
            </a:r>
            <a:r>
              <a:rPr lang="en-US" sz="3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&gt;</a:t>
            </a:r>
            <a:r>
              <a:rPr lang="en-AU" sz="3200" dirty="0"/>
              <a:t> </a:t>
            </a:r>
            <a:endParaRPr lang="en-US" sz="3200" dirty="0"/>
          </a:p>
          <a:p>
            <a:r>
              <a:rPr lang="en-US" dirty="0"/>
              <a:t/>
            </a:r>
            <a:br>
              <a:rPr lang="en-US" dirty="0"/>
            </a:br>
            <a:endParaRPr lang="en-AU" dirty="0" err="1" smtClean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479324" y="2477529"/>
            <a:ext cx="1865870" cy="64873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21278" y="2477529"/>
            <a:ext cx="3413554" cy="1156559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16195" y="4170405"/>
            <a:ext cx="55605" cy="525163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0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@</a:t>
            </a:r>
            <a:r>
              <a:rPr lang="en-AU" dirty="0" err="1"/>
              <a:t>CanActivate</a:t>
            </a:r>
            <a:r>
              <a:rPr lang="en-AU" dirty="0"/>
              <a:t>​(() =&gt; { ... }) class </a:t>
            </a:r>
            <a:r>
              <a:rPr lang="en-AU" dirty="0" err="1"/>
              <a:t>MyComponent</a:t>
            </a:r>
            <a:r>
              <a:rPr lang="en-AU" dirty="0"/>
              <a:t>() {}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component decorator defining a function that the router should call first to determine if it should activate this component. Should return a </a:t>
            </a:r>
            <a:r>
              <a:rPr lang="en-US" dirty="0" err="1"/>
              <a:t>boolean</a:t>
            </a:r>
            <a:r>
              <a:rPr lang="en-US" dirty="0"/>
              <a:t> or a promise. 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Lifecycle hooks - </a:t>
            </a:r>
            <a:r>
              <a:rPr lang="en-AU" dirty="0"/>
              <a:t>@</a:t>
            </a:r>
            <a:r>
              <a:rPr lang="en-AU" dirty="0" err="1"/>
              <a:t>CanActivate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9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err="1"/>
              <a:t>onActivate</a:t>
            </a:r>
            <a:r>
              <a:rPr lang="en-AU" dirty="0"/>
              <a:t>​(</a:t>
            </a:r>
            <a:r>
              <a:rPr lang="en-AU" dirty="0" err="1"/>
              <a:t>nextInstruction</a:t>
            </a:r>
            <a:r>
              <a:rPr lang="en-AU" dirty="0"/>
              <a:t>, </a:t>
            </a:r>
            <a:r>
              <a:rPr lang="en-AU" dirty="0" err="1"/>
              <a:t>prevInstruction</a:t>
            </a:r>
            <a:r>
              <a:rPr lang="en-AU" dirty="0"/>
              <a:t>) { ... }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After navigating to a component, the router calls component's </a:t>
            </a:r>
            <a:r>
              <a:rPr lang="en-US" dirty="0" err="1"/>
              <a:t>onActivate</a:t>
            </a:r>
            <a:r>
              <a:rPr lang="en-US" dirty="0"/>
              <a:t> method (if defined). 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Lifecycle hooks - </a:t>
            </a:r>
            <a:r>
              <a:rPr lang="en-AU" dirty="0" err="1"/>
              <a:t>onActivate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3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Angular Super Powers Tour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Angular Component Router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</a:t>
            </a:r>
            <a:r>
              <a:rPr lang="en-AU" dirty="0" err="1" smtClean="0">
                <a:solidFill>
                  <a:schemeClr val="bg1"/>
                </a:solidFill>
              </a:rPr>
              <a:t>AngularSuperPowersTour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DuncHunter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onReuse</a:t>
            </a:r>
            <a:r>
              <a:rPr lang="en-US" dirty="0"/>
              <a:t>​(</a:t>
            </a:r>
            <a:r>
              <a:rPr lang="en-US" dirty="0" err="1"/>
              <a:t>nextInstruction</a:t>
            </a:r>
            <a:r>
              <a:rPr lang="en-US" dirty="0"/>
              <a:t>, </a:t>
            </a:r>
            <a:r>
              <a:rPr lang="en-US" dirty="0" err="1"/>
              <a:t>prevInstruction</a:t>
            </a:r>
            <a:r>
              <a:rPr lang="en-US" dirty="0"/>
              <a:t>) { ... </a:t>
            </a:r>
            <a:r>
              <a:rPr lang="en-US" dirty="0" smtClean="0"/>
              <a:t>}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router calls the component's </a:t>
            </a:r>
            <a:r>
              <a:rPr lang="en-US" dirty="0" err="1"/>
              <a:t>onReuse</a:t>
            </a:r>
            <a:r>
              <a:rPr lang="en-US" dirty="0"/>
              <a:t> method (if defined) when it re-uses a component instance.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Lifecycle hooks - </a:t>
            </a:r>
            <a:r>
              <a:rPr lang="en-AU" dirty="0" err="1" smtClean="0"/>
              <a:t>onReuse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err="1"/>
              <a:t>onDeactivate</a:t>
            </a:r>
            <a:r>
              <a:rPr lang="en-AU" dirty="0"/>
              <a:t>​(</a:t>
            </a:r>
            <a:r>
              <a:rPr lang="en-AU" dirty="0" err="1"/>
              <a:t>nextInstruction</a:t>
            </a:r>
            <a:r>
              <a:rPr lang="en-AU" dirty="0"/>
              <a:t>, </a:t>
            </a:r>
            <a:r>
              <a:rPr lang="en-AU" dirty="0" err="1"/>
              <a:t>prevInstruction</a:t>
            </a:r>
            <a:r>
              <a:rPr lang="en-AU" dirty="0"/>
              <a:t>) { ... }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Called before the directive is removed as the result of a route change. May return a promise that pauses removing the directive until the promise resolves. 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Lifecycle hooks - </a:t>
            </a:r>
            <a:r>
              <a:rPr lang="en-AU" dirty="0" err="1" smtClean="0"/>
              <a:t>onDeactivate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353999" y="2357738"/>
            <a:ext cx="10686196" cy="5861050"/>
          </a:xfrm>
        </p:spPr>
        <p:txBody>
          <a:bodyPr>
            <a:normAutofit/>
          </a:bodyPr>
          <a:lstStyle/>
          <a:p>
            <a:r>
              <a:rPr lang="en-AU" sz="4400" dirty="0" smtClean="0"/>
              <a:t>Code walk through</a:t>
            </a:r>
            <a:endParaRPr lang="en-AU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3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5815" y="1216791"/>
            <a:ext cx="6692928" cy="729970"/>
          </a:xfrm>
        </p:spPr>
        <p:txBody>
          <a:bodyPr/>
          <a:lstStyle/>
          <a:p>
            <a:r>
              <a:rPr lang="en-AU" dirty="0" smtClean="0"/>
              <a:t>2. Routing basics</a:t>
            </a:r>
            <a:endParaRPr lang="en-US" dirty="0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5" y="417115"/>
            <a:ext cx="6693615" cy="729504"/>
          </a:xfrm>
        </p:spPr>
        <p:txBody>
          <a:bodyPr/>
          <a:lstStyle/>
          <a:p>
            <a:r>
              <a:rPr lang="en-AU" dirty="0" smtClean="0"/>
              <a:t>1. Why the new router</a:t>
            </a:r>
            <a:endParaRPr lang="en-US" dirty="0"/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010845"/>
            <a:ext cx="6693615" cy="729504"/>
          </a:xfrm>
        </p:spPr>
        <p:txBody>
          <a:bodyPr/>
          <a:lstStyle/>
          <a:p>
            <a:r>
              <a:rPr lang="en-AU" dirty="0" smtClean="0"/>
              <a:t>3. </a:t>
            </a:r>
            <a:r>
              <a:rPr lang="en-US" dirty="0" smtClean="0"/>
              <a:t>Advanced routes</a:t>
            </a:r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810987"/>
            <a:ext cx="6693615" cy="729504"/>
          </a:xfrm>
        </p:spPr>
        <p:txBody>
          <a:bodyPr/>
          <a:lstStyle/>
          <a:p>
            <a:r>
              <a:rPr lang="en-AU" dirty="0"/>
              <a:t>4</a:t>
            </a:r>
            <a:r>
              <a:rPr lang="en-AU" dirty="0" smtClean="0"/>
              <a:t>. </a:t>
            </a:r>
            <a:r>
              <a:rPr lang="en-US" dirty="0" smtClean="0"/>
              <a:t>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animBg="1"/>
      <p:bldP spid="32" grpId="0" uiExpand="1" build="p" animBg="1"/>
      <p:bldP spid="33" grpId="0" uiExpand="1" build="p" animBg="1"/>
      <p:bldP spid="9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www.ssw.com.au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600" dirty="0"/>
              <a:t>Sydney | Melbourne | Brisbane | </a:t>
            </a:r>
            <a:r>
              <a:rPr lang="en-AU" sz="1600" dirty="0" smtClean="0"/>
              <a:t>Adelaide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Duncan Hunter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000" dirty="0" smtClean="0"/>
              <a:t>       @</a:t>
            </a:r>
            <a:r>
              <a:rPr lang="en-AU" sz="2000" dirty="0" err="1" smtClean="0"/>
              <a:t>DuncHunter</a:t>
            </a:r>
            <a:endParaRPr lang="en-AU" sz="20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000" dirty="0" smtClean="0"/>
              <a:t>Software Architect</a:t>
            </a:r>
            <a:endParaRPr lang="en-AU" sz="20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000" dirty="0" smtClean="0"/>
              <a:t>Focus on Angular and </a:t>
            </a:r>
            <a:r>
              <a:rPr lang="en-AU" sz="2000" dirty="0" err="1" smtClean="0"/>
              <a:t>TypeScript</a:t>
            </a:r>
            <a:r>
              <a:rPr lang="en-AU" sz="2000" dirty="0" smtClean="0"/>
              <a:t>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000" dirty="0" smtClean="0"/>
              <a:t>Rock climber</a:t>
            </a:r>
          </a:p>
          <a:p>
            <a:pPr fontAlgn="base"/>
            <a:endParaRPr lang="en-AU" dirty="0" smtClean="0"/>
          </a:p>
          <a:p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43650"/>
            <a:ext cx="7229476" cy="377825"/>
          </a:xfrm>
        </p:spPr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287" y="2300723"/>
            <a:ext cx="490372" cy="49037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https://lh3.googleusercontent.com/ojoxf_CaXj9SOE0zk2fXWwvh1QLuqExbmu5kprZOmQOPKJ5MtiXqDqBMtLbbsdZlp8dO_YF2yFn0izVoQXjDC_DGzpmzGBf-Zg8ctqhgrACPpNJ67hxjGp1XCXyCqJ2ut_l8x91M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" y="95019"/>
            <a:ext cx="5049156" cy="75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xfrm>
            <a:off x="6743" y="54592"/>
            <a:ext cx="12192000" cy="68034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505815" y="1216791"/>
            <a:ext cx="6692928" cy="729970"/>
          </a:xfrm>
        </p:spPr>
        <p:txBody>
          <a:bodyPr/>
          <a:lstStyle/>
          <a:p>
            <a:r>
              <a:rPr lang="en-AU" dirty="0" smtClean="0"/>
              <a:t>2. Routing basics</a:t>
            </a:r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5" y="417115"/>
            <a:ext cx="6693615" cy="729504"/>
          </a:xfrm>
        </p:spPr>
        <p:txBody>
          <a:bodyPr/>
          <a:lstStyle/>
          <a:p>
            <a:r>
              <a:rPr lang="en-AU" dirty="0" smtClean="0"/>
              <a:t>1. Why a new router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505128" y="2010845"/>
            <a:ext cx="6693615" cy="729504"/>
          </a:xfrm>
        </p:spPr>
        <p:txBody>
          <a:bodyPr/>
          <a:lstStyle/>
          <a:p>
            <a:r>
              <a:rPr lang="en-AU" dirty="0" smtClean="0"/>
              <a:t>3. </a:t>
            </a:r>
            <a:r>
              <a:rPr lang="en-US" dirty="0" smtClean="0"/>
              <a:t>Life cycle hooks</a:t>
            </a:r>
            <a:endParaRPr lang="en-US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490734" y="2824942"/>
            <a:ext cx="6693615" cy="729504"/>
          </a:xfrm>
        </p:spPr>
        <p:txBody>
          <a:bodyPr/>
          <a:lstStyle/>
          <a:p>
            <a:r>
              <a:rPr lang="en-AU" dirty="0" smtClean="0"/>
              <a:t>3. </a:t>
            </a:r>
            <a:r>
              <a:rPr lang="en-US" dirty="0" smtClean="0"/>
              <a:t>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uiExpand="1" build="p" animBg="1"/>
      <p:bldP spid="10" grpId="0" uiExpand="1" build="p" animBg="1"/>
      <p:bldP spid="16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a new component router?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Angular2 has components not controllers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No child routes in </a:t>
            </a:r>
            <a:r>
              <a:rPr lang="en-AU" dirty="0" err="1" smtClean="0"/>
              <a:t>AngularJs</a:t>
            </a:r>
            <a:r>
              <a:rPr lang="en-AU" dirty="0" smtClean="0"/>
              <a:t> 1x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Everyone needed to use </a:t>
            </a:r>
            <a:r>
              <a:rPr lang="en-AU" dirty="0" err="1" smtClean="0"/>
              <a:t>ui</a:t>
            </a:r>
            <a:r>
              <a:rPr lang="en-AU" dirty="0" smtClean="0"/>
              <a:t>-router to make it work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666"/>
            <a:ext cx="15702682" cy="36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r="9572" b="-4408"/>
          <a:stretch/>
        </p:blipFill>
        <p:spPr>
          <a:xfrm>
            <a:off x="0" y="54816"/>
            <a:ext cx="12196120" cy="7025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08422" y="580768"/>
            <a:ext cx="8081319" cy="6140707"/>
          </a:xfrm>
          <a:prstGeom prst="rect">
            <a:avLst/>
          </a:prstGeom>
          <a:solidFill>
            <a:srgbClr val="D84D4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4015946" y="2069757"/>
            <a:ext cx="5461686" cy="10997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AU" sz="2800" b="1" dirty="0" smtClean="0"/>
              <a:t>&lt;</a:t>
            </a:r>
            <a:r>
              <a:rPr lang="en-AU" sz="2800" b="1" dirty="0"/>
              <a:t>router-outlet</a:t>
            </a:r>
            <a:r>
              <a:rPr lang="en-AU" sz="2800" b="1" dirty="0" smtClean="0"/>
              <a:t>&gt;&lt;/router-outlet&gt;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148359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85" y="2097324"/>
            <a:ext cx="11800702" cy="3503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621427" y="3490784"/>
            <a:ext cx="5449330" cy="1692875"/>
          </a:xfrm>
          <a:prstGeom prst="straightConnector1">
            <a:avLst/>
          </a:prstGeom>
          <a:ln w="28575">
            <a:solidFill>
              <a:srgbClr val="CC41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55357" y="3280722"/>
            <a:ext cx="3466070" cy="556054"/>
          </a:xfrm>
          <a:prstGeom prst="rect">
            <a:avLst/>
          </a:prstGeom>
          <a:noFill/>
          <a:ln w="19050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92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Routing Basics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52902" y="1414850"/>
            <a:ext cx="10600898" cy="4941499"/>
          </a:xfrm>
        </p:spPr>
        <p:txBody>
          <a:bodyPr>
            <a:normAutofit/>
          </a:bodyPr>
          <a:lstStyle/>
          <a:p>
            <a:r>
              <a:rPr lang="en-AU" sz="2400" b="1" dirty="0" smtClean="0">
                <a:latin typeface="Consolas" panose="020B0609020204030204" pitchFamily="49" charset="0"/>
              </a:rPr>
              <a:t>@Component</a:t>
            </a:r>
            <a:r>
              <a:rPr lang="en-AU" sz="24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(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… </a:t>
            </a:r>
            <a:r>
              <a:rPr lang="en-AU" sz="24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)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/>
            </a:r>
            <a:b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</a:br>
            <a:r>
              <a:rPr lang="en-AU" sz="2400" b="1" dirty="0" smtClean="0">
                <a:latin typeface="Consolas" panose="020B0609020204030204" pitchFamily="49" charset="0"/>
              </a:rPr>
              <a:t>@</a:t>
            </a:r>
            <a:r>
              <a:rPr lang="en-AU" sz="2400" b="1" dirty="0" err="1" smtClean="0">
                <a:latin typeface="Consolas" panose="020B0609020204030204" pitchFamily="49" charset="0"/>
              </a:rPr>
              <a:t>RouteConfig</a:t>
            </a:r>
            <a:r>
              <a:rPr lang="en-AU" sz="24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([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/>
            </a:r>
            <a:b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</a:b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 </a:t>
            </a:r>
            <a:r>
              <a:rPr lang="en-AU" sz="24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{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400" b="1" dirty="0" smtClean="0">
                <a:latin typeface="Consolas" panose="020B0609020204030204" pitchFamily="49" charset="0"/>
              </a:rPr>
              <a:t>path</a:t>
            </a:r>
            <a:r>
              <a:rPr lang="en-AU" sz="24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4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400" b="1" dirty="0" smtClean="0">
                <a:solidFill>
                  <a:srgbClr val="00C4C4"/>
                </a:solidFill>
                <a:latin typeface="Consolas" panose="020B0609020204030204" pitchFamily="49" charset="0"/>
              </a:rPr>
              <a:t>/</a:t>
            </a:r>
            <a:r>
              <a:rPr lang="en-AU" sz="2400" b="1" dirty="0" smtClean="0">
                <a:solidFill>
                  <a:srgbClr val="02D045"/>
                </a:solidFill>
                <a:latin typeface="Consolas" panose="020B0609020204030204" pitchFamily="49" charset="0"/>
              </a:rPr>
              <a:t>'</a:t>
            </a:r>
            <a:r>
              <a:rPr lang="en-AU" sz="24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400" b="1" dirty="0" err="1" smtClean="0">
                <a:latin typeface="Consolas" panose="020B0609020204030204" pitchFamily="49" charset="0"/>
              </a:rPr>
              <a:t>component</a:t>
            </a:r>
            <a:r>
              <a:rPr lang="en-AU" sz="2400" b="1" dirty="0" err="1" smtClean="0">
                <a:solidFill>
                  <a:srgbClr val="B060B0"/>
                </a:solidFill>
                <a:latin typeface="Consolas" panose="020B0609020204030204" pitchFamily="49" charset="0"/>
              </a:rPr>
              <a:t>:</a:t>
            </a:r>
            <a:r>
              <a:rPr lang="en-AU" sz="2400" b="1" dirty="0" err="1" smtClean="0">
                <a:latin typeface="Consolas" panose="020B0609020204030204" pitchFamily="49" charset="0"/>
              </a:rPr>
              <a:t>DashBoardComponent</a:t>
            </a:r>
            <a:r>
              <a:rPr lang="en-AU" sz="2400" b="1" dirty="0">
                <a:solidFill>
                  <a:srgbClr val="D2CD86"/>
                </a:solidFill>
                <a:latin typeface="Consolas" panose="020B0609020204030204" pitchFamily="49" charset="0"/>
              </a:rPr>
              <a:t>,</a:t>
            </a:r>
            <a:r>
              <a:rPr lang="en-AU" sz="2400" b="1" dirty="0" smtClean="0">
                <a:latin typeface="Consolas" panose="020B0609020204030204" pitchFamily="49" charset="0"/>
              </a:rPr>
              <a:t> as: Dashboard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4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}</a:t>
            </a:r>
            <a:endParaRPr lang="en-AU" sz="2400" b="1" dirty="0">
              <a:solidFill>
                <a:srgbClr val="D2CD86"/>
              </a:solidFill>
              <a:latin typeface="Consolas" panose="020B0609020204030204" pitchFamily="49" charset="0"/>
            </a:endParaRPr>
          </a:p>
          <a:p>
            <a:endParaRPr lang="en-AU" sz="2400" b="1" dirty="0" smtClean="0">
              <a:solidFill>
                <a:srgbClr val="D1D1D1"/>
              </a:solidFill>
              <a:latin typeface="Consolas" panose="020B0609020204030204" pitchFamily="49" charset="0"/>
            </a:endParaRPr>
          </a:p>
          <a:p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400" b="1" dirty="0" smtClean="0">
                <a:solidFill>
                  <a:srgbClr val="D2CD86"/>
                </a:solidFill>
                <a:latin typeface="Consolas" panose="020B0609020204030204" pitchFamily="49" charset="0"/>
              </a:rPr>
              <a:t>])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/>
            </a:r>
            <a:b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</a:br>
            <a:r>
              <a:rPr lang="en-AU" sz="2400" b="1" dirty="0" smtClean="0">
                <a:solidFill>
                  <a:srgbClr val="E66170"/>
                </a:solidFill>
                <a:latin typeface="Consolas" panose="020B0609020204030204" pitchFamily="49" charset="0"/>
              </a:rPr>
              <a:t>class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400" b="1" dirty="0" err="1" smtClean="0">
                <a:latin typeface="Consolas" panose="020B0609020204030204" pitchFamily="49" charset="0"/>
              </a:rPr>
              <a:t>AppComponent</a:t>
            </a:r>
            <a:r>
              <a:rPr lang="en-AU" sz="2400" b="1" dirty="0" smtClean="0">
                <a:solidFill>
                  <a:srgbClr val="D1D1D1"/>
                </a:solidFill>
                <a:latin typeface="Consolas" panose="020B0609020204030204" pitchFamily="49" charset="0"/>
              </a:rPr>
              <a:t> </a:t>
            </a:r>
            <a:r>
              <a:rPr lang="en-AU" sz="2400" b="1" dirty="0" smtClean="0">
                <a:solidFill>
                  <a:srgbClr val="B060B0"/>
                </a:solidFill>
                <a:latin typeface="Consolas" panose="020B0609020204030204" pitchFamily="49" charset="0"/>
              </a:rPr>
              <a:t>{}</a:t>
            </a:r>
            <a:endParaRPr lang="en-AU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6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" y="393881"/>
            <a:ext cx="12214595" cy="584010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smtClean="0"/>
              <a:t>Join the Conversation #AngularSuperPowersTour @DuncHunter @AdamStephensen</a:t>
            </a:r>
            <a:endParaRPr lang="en-US" dirty="0"/>
          </a:p>
        </p:txBody>
      </p:sp>
      <p:cxnSp>
        <p:nvCxnSpPr>
          <p:cNvPr id="7" name="Straight Arrow Connector 6"/>
          <p:cNvCxnSpPr>
            <a:stCxn id="8" idx="3"/>
          </p:cNvCxnSpPr>
          <p:nvPr/>
        </p:nvCxnSpPr>
        <p:spPr>
          <a:xfrm>
            <a:off x="4337221" y="4334139"/>
            <a:ext cx="5511114" cy="1683602"/>
          </a:xfrm>
          <a:prstGeom prst="straightConnector1">
            <a:avLst/>
          </a:prstGeom>
          <a:ln w="28575">
            <a:solidFill>
              <a:srgbClr val="CC41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40259" y="4164234"/>
            <a:ext cx="3496962" cy="339810"/>
          </a:xfrm>
          <a:prstGeom prst="rect">
            <a:avLst/>
          </a:prstGeom>
          <a:noFill/>
          <a:ln w="19050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Arrow Connector 13"/>
          <p:cNvCxnSpPr>
            <a:stCxn id="8" idx="3"/>
          </p:cNvCxnSpPr>
          <p:nvPr/>
        </p:nvCxnSpPr>
        <p:spPr>
          <a:xfrm flipV="1">
            <a:off x="4337221" y="4028303"/>
            <a:ext cx="4905633" cy="305836"/>
          </a:xfrm>
          <a:prstGeom prst="straightConnector1">
            <a:avLst/>
          </a:prstGeom>
          <a:ln w="28575">
            <a:solidFill>
              <a:srgbClr val="CC41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3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30424534-9333-42CF-B01B-BE188180668E}" vid="{9E51061D-7AED-4FE8-A6D3-D66720DE85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5FE1013327E3449BF9566E343FFAA1" ma:contentTypeVersion="1" ma:contentTypeDescription="Create a new document." ma:contentTypeScope="" ma:versionID="d550274679fed6cb826066f0bea45379">
  <xsd:schema xmlns:xsd="http://www.w3.org/2001/XMLSchema" xmlns:xs="http://www.w3.org/2001/XMLSchema" xmlns:p="http://schemas.microsoft.com/office/2006/metadata/properties" xmlns:ns2="b7f89264-0a68-447c-92c5-3912fcdf2a13" targetNamespace="http://schemas.microsoft.com/office/2006/metadata/properties" ma:root="true" ma:fieldsID="b9e5e8504c03d131c27cbd09568cfb5c" ns2:_="">
    <xsd:import namespace="b7f89264-0a68-447c-92c5-3912fcdf2a1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89264-0a68-447c-92c5-3912fcdf2a1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4B2C1D-6224-4E78-A401-3EFC182052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1AE266-5ABF-468A-8F4A-D20FD1919EBF}">
  <ds:schemaRefs>
    <ds:schemaRef ds:uri="http://schemas.microsoft.com/office/2006/metadata/properties"/>
    <ds:schemaRef ds:uri="b7f89264-0a68-447c-92c5-3912fcdf2a1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227E6D-FB15-4979-BEB3-3188EAA10AF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48922C6-851A-4D42-A513-94D48AB6E3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f89264-0a68-447c-92c5-3912fcdf2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10421</TotalTime>
  <Words>576</Words>
  <Application>Microsoft Office PowerPoint</Application>
  <PresentationFormat>Widescreen</PresentationFormat>
  <Paragraphs>97</Paragraphs>
  <Slides>24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Open Sans Light</vt:lpstr>
      <vt:lpstr>Calibri</vt:lpstr>
      <vt:lpstr>Arial</vt:lpstr>
      <vt:lpstr>Wingdings</vt:lpstr>
      <vt:lpstr>Consolas</vt:lpstr>
      <vt:lpstr>SSW-White</vt:lpstr>
      <vt:lpstr>PowerPoint Presentation</vt:lpstr>
      <vt:lpstr>Angular Component Router</vt:lpstr>
      <vt:lpstr>Duncan Hunter</vt:lpstr>
      <vt:lpstr>Agenda</vt:lpstr>
      <vt:lpstr>Why a new component router?</vt:lpstr>
      <vt:lpstr>PowerPoint Presentation</vt:lpstr>
      <vt:lpstr>PowerPoint Presentation</vt:lpstr>
      <vt:lpstr>Routing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Basics</vt:lpstr>
      <vt:lpstr>Links</vt:lpstr>
      <vt:lpstr>Lifecycle hooks - @CanActivate</vt:lpstr>
      <vt:lpstr>Lifecycle hooks - onActivate</vt:lpstr>
      <vt:lpstr>Lifecycle hooks - onReuse</vt:lpstr>
      <vt:lpstr>Lifecycle hooks - onDeactivate</vt:lpstr>
      <vt:lpstr>PowerPoint Presentation</vt:lpstr>
      <vt:lpstr>Summary</vt:lpstr>
      <vt:lpstr>Thank you!   info@ssw.com.au www.ssw.com.au Sydney | Melbourne | Brisbane | Adelaide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Duncan Hunter</dc:creator>
  <cp:keywords>template, ssw, blank</cp:keywords>
  <cp:lastModifiedBy>Duncan Hunter</cp:lastModifiedBy>
  <cp:revision>504</cp:revision>
  <dcterms:created xsi:type="dcterms:W3CDTF">2015-05-03T02:35:54Z</dcterms:created>
  <dcterms:modified xsi:type="dcterms:W3CDTF">2015-11-26T23:13:17Z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0x010100B05FE1013327E3449BF9566E343FFAA1</vt:lpwstr>
  </property>
  <property fmtid="{D5CDD505-2E9C-101B-9397-08002B2CF9AE}" pid="4" name="Tfs.LastKnownPath">
    <vt:lpwstr>https://d.docs.live.net/9d32a2f0737b44d3/SSW/Angular%202%20and%20ASP.NET%20MVC%206%20in%20Visual%20Studio%202015%20JumpStart/Presentations/AngularSuperPowers_Component-Router_v1.pptx</vt:lpwstr>
  </property>
</Properties>
</file>